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1680" cy="6813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1680" cy="6813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52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680" cy="146952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85800" y="2130480"/>
            <a:ext cx="7771680" cy="1469160"/>
          </a:xfrm>
          <a:prstGeom prst="rect">
            <a:avLst/>
          </a:prstGeom>
          <a:noFill/>
          <a:ln w="5724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 algn="ctr">
              <a:lnSpc>
                <a:spcPct val="100000"/>
              </a:lnSpc>
            </a:pPr>
            <a:r>
              <a:rPr b="1" lang="fr-FR" sz="4400" spc="-1" strike="noStrike">
                <a:solidFill>
                  <a:srgbClr val="000000"/>
                </a:solidFill>
                <a:latin typeface="Calibri"/>
                <a:ea typeface="Calibri"/>
              </a:rPr>
              <a:t>Séance 3.1 : </a:t>
            </a: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Arial"/>
              </a:rPr>
              <a:t>Médias traditionnels et participatifs : quelle valeur pour l'information ?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928800" y="3929040"/>
            <a:ext cx="6143400" cy="116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/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ff0000"/>
                </a:solidFill>
                <a:latin typeface="Arial"/>
                <a:ea typeface="Arial"/>
              </a:rPr>
              <a:t>Introduction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b050"/>
                </a:solidFill>
                <a:latin typeface="Arial"/>
                <a:ea typeface="Arial"/>
              </a:rPr>
              <a:t>Vidéo minute médias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400" spc="-1" strike="noStrike">
                <a:solidFill>
                  <a:srgbClr val="1f497d"/>
                </a:solidFill>
                <a:latin typeface="Arial"/>
                <a:ea typeface="Arial"/>
              </a:rPr>
              <a:t>Faire une liste des médias des plus anciens aux plus modernes</a:t>
            </a:r>
            <a:endParaRPr b="0" lang="fr-FR" sz="1400" spc="-1" strike="noStrike">
              <a:latin typeface="Arial"/>
            </a:endParaRPr>
          </a:p>
        </p:txBody>
      </p:sp>
      <p:pic>
        <p:nvPicPr>
          <p:cNvPr id="78" name="" descr=""/>
          <p:cNvPicPr/>
          <p:nvPr/>
        </p:nvPicPr>
        <p:blipFill>
          <a:blip r:embed="rId1"/>
          <a:stretch/>
        </p:blipFill>
        <p:spPr>
          <a:xfrm>
            <a:off x="3960000" y="792000"/>
            <a:ext cx="1209240" cy="799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685800" y="2130480"/>
            <a:ext cx="7771680" cy="1469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343080" y="5729760"/>
            <a:ext cx="8228880" cy="3976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algn="just">
              <a:lnSpc>
                <a:spcPct val="115000"/>
              </a:lnSpc>
            </a:pPr>
            <a:r>
              <a:rPr b="0" lang="fr-FR" sz="1300" spc="-1" strike="noStrike">
                <a:solidFill>
                  <a:srgbClr val="000000"/>
                </a:solidFill>
                <a:latin typeface="Arial"/>
                <a:ea typeface="Arial"/>
              </a:rPr>
              <a:t>Un groupe de 10 milliardaires pèse 90% des ventes de quotidiens nationaux, 55% de l’audience des télés, et 40% de celle des radios.</a:t>
            </a:r>
            <a:endParaRPr b="0" lang="fr-FR" sz="13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8" name="Google Shape;118;g220c01414e0_0_0" descr=""/>
          <p:cNvPicPr/>
          <p:nvPr/>
        </p:nvPicPr>
        <p:blipFill>
          <a:blip r:embed="rId1"/>
          <a:stretch/>
        </p:blipFill>
        <p:spPr>
          <a:xfrm>
            <a:off x="152280" y="152280"/>
            <a:ext cx="6985800" cy="5228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214200" y="428760"/>
            <a:ext cx="8228880" cy="6214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Arial"/>
              </a:rPr>
              <a:t>Les journalistes sont parfois </a:t>
            </a:r>
            <a:r>
              <a:rPr b="1" lang="fr-FR" sz="2400" spc="-1" strike="noStrike">
                <a:solidFill>
                  <a:srgbClr val="00b050"/>
                </a:solidFill>
                <a:latin typeface="Arial"/>
                <a:ea typeface="Arial"/>
              </a:rPr>
              <a:t>précaires</a:t>
            </a: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Arial"/>
              </a:rPr>
              <a:t> et doivent parfois travailler dans l’urgence et dans de mauvaises conditions (pigistes).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Arial"/>
              </a:rPr>
              <a:t>Par ailleurs, la plupart des médias en France sont </a:t>
            </a:r>
            <a:r>
              <a:rPr b="1" lang="fr-FR" sz="2400" spc="-1" strike="noStrike">
                <a:solidFill>
                  <a:srgbClr val="00b050"/>
                </a:solidFill>
                <a:latin typeface="Arial"/>
                <a:ea typeface="Arial"/>
              </a:rPr>
              <a:t>possédés par des hommes d’affaires </a:t>
            </a: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Arial"/>
              </a:rPr>
              <a:t>très puissants et très influents. Parfois certains décident de contrôler le contenu de l’information pour qu’elle soit favorable à leurs affaires (Bolloré et canal plus/CNEWS).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Arial"/>
              </a:rPr>
              <a:t>Pour éviter les influences, certains médias </a:t>
            </a:r>
            <a:r>
              <a:rPr b="1" lang="fr-FR" sz="2400" spc="-1" strike="noStrike">
                <a:solidFill>
                  <a:srgbClr val="00b050"/>
                </a:solidFill>
                <a:latin typeface="Arial"/>
                <a:ea typeface="Arial"/>
              </a:rPr>
              <a:t>refusent la publicité</a:t>
            </a: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Arial"/>
              </a:rPr>
              <a:t> (le canard enchaîné, mediapart…)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 u="sng">
                <a:solidFill>
                  <a:srgbClr val="000000"/>
                </a:solidFill>
                <a:uFillTx/>
                <a:latin typeface="Calibri"/>
                <a:ea typeface="Calibri"/>
              </a:rPr>
              <a:t>Pression politique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b050"/>
                </a:solidFill>
                <a:latin typeface="Calibri"/>
                <a:ea typeface="Calibri"/>
              </a:rPr>
              <a:t>Vidéo un jour une actu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b050"/>
                </a:solidFill>
                <a:latin typeface="Calibri"/>
                <a:ea typeface="Calibri"/>
              </a:rPr>
              <a:t>Vidéo figaro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685800" y="2130480"/>
            <a:ext cx="7771680" cy="1469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TextShape 2"/>
          <p:cNvSpPr txBox="1"/>
          <p:nvPr/>
        </p:nvSpPr>
        <p:spPr>
          <a:xfrm>
            <a:off x="685800" y="2130480"/>
            <a:ext cx="7771680" cy="1469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2" name="Google Shape;130;p11" descr=""/>
          <p:cNvPicPr/>
          <p:nvPr/>
        </p:nvPicPr>
        <p:blipFill>
          <a:blip r:embed="rId1"/>
          <a:stretch/>
        </p:blipFill>
        <p:spPr>
          <a:xfrm>
            <a:off x="1500120" y="5400"/>
            <a:ext cx="5000400" cy="6852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500040" y="428760"/>
            <a:ext cx="8228880" cy="6262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Arial"/>
              </a:rPr>
              <a:t>Ce pressions ont lieu en particulier dans les dictatures ou les pays en guerre où les journalistes sont </a:t>
            </a:r>
            <a:r>
              <a:rPr b="1" lang="fr-FR" sz="1800" spc="-1" strike="noStrike">
                <a:solidFill>
                  <a:srgbClr val="00b050"/>
                </a:solidFill>
                <a:latin typeface="Arial"/>
                <a:ea typeface="Arial"/>
              </a:rPr>
              <a:t>en danger de mort</a:t>
            </a: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Arial"/>
              </a:rPr>
              <a:t>.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Arial"/>
              </a:rPr>
              <a:t>En France aussi, après les attentats de Charlie Hebdo et certains procès, les journalistes peuvent se sentir en danger. </a:t>
            </a:r>
            <a:r>
              <a:rPr b="1" lang="fr-FR" sz="1800" spc="-1" strike="noStrike">
                <a:solidFill>
                  <a:srgbClr val="00b050"/>
                </a:solidFill>
                <a:latin typeface="Arial"/>
                <a:ea typeface="Arial"/>
              </a:rPr>
              <a:t>L’autocensure</a:t>
            </a: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Arial"/>
              </a:rPr>
              <a:t> peut en être la conséquence.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Arial"/>
              </a:rPr>
              <a:t>Consulter une information produite par un journaliste, c’est la </a:t>
            </a:r>
            <a:r>
              <a:rPr b="1" lang="fr-FR" sz="1800" spc="-1" strike="noStrike">
                <a:solidFill>
                  <a:srgbClr val="00b050"/>
                </a:solidFill>
                <a:latin typeface="Arial"/>
                <a:ea typeface="Arial"/>
              </a:rPr>
              <a:t>garantie du travail  d’un professionnel </a:t>
            </a: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Arial"/>
              </a:rPr>
              <a:t>qui a conscience des règles et de l’importance de son métier. Néanmoins, ils peuvent faire l’objet de pression et toute information doit être vue avec un </a:t>
            </a:r>
            <a:r>
              <a:rPr b="1" lang="fr-FR" sz="1800" spc="-1" strike="noStrike">
                <a:solidFill>
                  <a:srgbClr val="00b050"/>
                </a:solidFill>
                <a:latin typeface="Arial"/>
                <a:ea typeface="Arial"/>
              </a:rPr>
              <a:t>regard critique</a:t>
            </a:r>
            <a:r>
              <a:rPr b="1" lang="fr-FR" sz="1800" spc="-1" strike="noStrike">
                <a:solidFill>
                  <a:srgbClr val="000000"/>
                </a:solidFill>
                <a:latin typeface="Arial"/>
                <a:ea typeface="Arial"/>
              </a:rPr>
              <a:t>.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Arial"/>
                <a:ea typeface="Arial"/>
              </a:rPr>
              <a:t>Travail maison : en vous basant sur le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Arial"/>
                <a:ea typeface="Arial"/>
              </a:rPr>
              <a:t>questionnaire, présentez sur le cahier votre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Arial"/>
                <a:ea typeface="Arial"/>
              </a:rPr>
              <a:t>pratique informationnelle/comment vous vous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Arial"/>
                <a:ea typeface="Arial"/>
              </a:rPr>
              <a:t>informez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800" spc="-1" strike="noStrike">
                <a:solidFill>
                  <a:srgbClr val="0070c0"/>
                </a:solidFill>
                <a:latin typeface="Arial"/>
                <a:ea typeface="Arial"/>
              </a:rPr>
              <a:t>Pour la prochaine fois, relire cette séance préparer des questions par écrit pour la venue de la journaliste.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timing>
    <p:tnLst>
      <p:par>
        <p:cTn id="25" dur="indefinite" restart="never" nodeType="tmRoot">
          <p:childTnLst>
            <p:seq>
              <p:cTn id="2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2130480"/>
            <a:ext cx="7771680" cy="1469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0" name="CustomShape 2"/>
          <p:cNvSpPr/>
          <p:nvPr/>
        </p:nvSpPr>
        <p:spPr>
          <a:xfrm>
            <a:off x="457200" y="537120"/>
            <a:ext cx="8228880" cy="5214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b050"/>
                </a:solidFill>
                <a:latin typeface="Calibri"/>
                <a:ea typeface="Calibri"/>
              </a:rPr>
              <a:t>Médias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 : moyens de communication : Affichage, presse, radio, télévision, livre, jeux vidéo, internet, web 2.0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Avec internet, </a:t>
            </a:r>
            <a:r>
              <a:rPr b="1" lang="fr-FR" sz="2800" spc="-1" strike="noStrike">
                <a:solidFill>
                  <a:srgbClr val="00b050"/>
                </a:solidFill>
                <a:latin typeface="Calibri"/>
                <a:ea typeface="Calibri"/>
              </a:rPr>
              <a:t>l'accès aux médias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est en constante révolution. Les gens s'informent de plus en plus et peuvent y </a:t>
            </a:r>
            <a:r>
              <a:rPr b="1" lang="fr-FR" sz="2800" spc="-1" strike="noStrike">
                <a:solidFill>
                  <a:srgbClr val="00b050"/>
                </a:solidFill>
                <a:latin typeface="Calibri"/>
                <a:ea typeface="Calibri"/>
              </a:rPr>
              <a:t>participer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 (web 2.0)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ff0000"/>
                </a:solidFill>
                <a:latin typeface="Calibri"/>
                <a:ea typeface="Calibri"/>
              </a:rPr>
              <a:t>Comment s’informer?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ff0000"/>
                </a:solidFill>
                <a:latin typeface="Calibri"/>
                <a:ea typeface="Calibri"/>
              </a:rPr>
              <a:t>Grâce à quels médias?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ff0000"/>
                </a:solidFill>
                <a:latin typeface="Calibri"/>
                <a:ea typeface="Calibri"/>
              </a:rPr>
              <a:t>Comment garder un esprit critique?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800" spc="-1" strike="noStrike" u="sng">
                <a:solidFill>
                  <a:srgbClr val="ff0000"/>
                </a:solidFill>
                <a:uFillTx/>
                <a:latin typeface="Calibri"/>
                <a:ea typeface="Calibri"/>
              </a:rPr>
              <a:t>I. L’information sur internet : critiquer et choisir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ff0000"/>
                </a:solidFill>
                <a:latin typeface="Calibri"/>
                <a:ea typeface="Calibri"/>
              </a:rPr>
              <a:t>1.Algorythmes et réseaux sociaux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600" spc="-1" strike="noStrike">
                <a:solidFill>
                  <a:srgbClr val="00b050"/>
                </a:solidFill>
                <a:latin typeface="Arial"/>
                <a:ea typeface="Arial"/>
              </a:rPr>
              <a:t>Vidéo comment basculer dans le complotisme en 3 clics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600" spc="-1" strike="noStrike"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5800" y="2130480"/>
            <a:ext cx="7771680" cy="1469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2" name="CustomShape 2"/>
          <p:cNvSpPr/>
          <p:nvPr/>
        </p:nvSpPr>
        <p:spPr>
          <a:xfrm>
            <a:off x="602640" y="388440"/>
            <a:ext cx="8228880" cy="5785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Arial"/>
              </a:rPr>
              <a:t>La capacité des internautes à </a:t>
            </a:r>
            <a:r>
              <a:rPr b="1" lang="fr-FR" sz="2400" spc="-1" strike="noStrike">
                <a:solidFill>
                  <a:srgbClr val="00b050"/>
                </a:solidFill>
                <a:latin typeface="Arial"/>
                <a:ea typeface="Arial"/>
              </a:rPr>
              <a:t>consulter, produire, à partager</a:t>
            </a: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Arial"/>
              </a:rPr>
              <a:t> de l’information sur les réseaux sociaux pose problème.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Arial"/>
              </a:rPr>
              <a:t>En effet, les </a:t>
            </a:r>
            <a:r>
              <a:rPr b="1" lang="fr-FR" sz="2400" spc="-1" strike="noStrike">
                <a:solidFill>
                  <a:srgbClr val="00b050"/>
                </a:solidFill>
                <a:latin typeface="Arial"/>
                <a:ea typeface="Arial"/>
              </a:rPr>
              <a:t>algorithmes</a:t>
            </a: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Arial"/>
              </a:rPr>
              <a:t> ont pour objectif de faire cliquer, pas d’informer. Ainsi, ils ne proposent que des informations susceptibles de vous intéresser, donc qui sont </a:t>
            </a:r>
            <a:r>
              <a:rPr b="1" lang="fr-FR" sz="2400" spc="-1" strike="noStrike">
                <a:solidFill>
                  <a:srgbClr val="00b050"/>
                </a:solidFill>
                <a:latin typeface="Arial"/>
                <a:ea typeface="Arial"/>
              </a:rPr>
              <a:t>en accord avec ce que vous pensez déjà : bulle informationnelle.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ff0000"/>
                </a:solidFill>
                <a:latin typeface="Calibri"/>
                <a:ea typeface="Calibri"/>
              </a:rPr>
              <a:t>2, Les dangers de TikTok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b050"/>
                </a:solidFill>
                <a:latin typeface="Calibri"/>
                <a:ea typeface="Calibri"/>
              </a:rPr>
              <a:t>Vidéo </a:t>
            </a:r>
            <a:r>
              <a:rPr b="1" lang="fr-FR" sz="2300" spc="-1" strike="noStrike">
                <a:solidFill>
                  <a:srgbClr val="00b050"/>
                </a:solidFill>
                <a:latin typeface="Roboto"/>
                <a:ea typeface="Roboto"/>
              </a:rPr>
              <a:t>TikTok - La Fabrique du Mensonge</a:t>
            </a:r>
            <a:endParaRPr b="0" lang="fr-FR" sz="23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500" spc="-1" strike="noStrike">
                <a:solidFill>
                  <a:srgbClr val="00b050"/>
                </a:solidFill>
                <a:latin typeface="Calibri"/>
                <a:ea typeface="Calibri"/>
              </a:rPr>
              <a:t>https://www.youtube.com/watch?v=Jsbar8ZCufU</a:t>
            </a:r>
            <a:endParaRPr b="0" lang="fr-FR" sz="15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Arial"/>
              </a:rPr>
              <a:t>30.30/34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Arial"/>
              </a:rPr>
              <a:t>39.30/41.15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Arial"/>
              </a:rPr>
              <a:t>44.20/49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Arial"/>
              </a:rPr>
              <a:t>1.02.00/1.04.53</a:t>
            </a:r>
            <a:endParaRPr b="0" lang="fr-FR" sz="2400" spc="-1" strike="noStrike"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685800" y="2130480"/>
            <a:ext cx="7771680" cy="1469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TextShape 2"/>
          <p:cNvSpPr txBox="1"/>
          <p:nvPr/>
        </p:nvSpPr>
        <p:spPr>
          <a:xfrm>
            <a:off x="523800" y="876600"/>
            <a:ext cx="8228880" cy="3976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>
              <a:lnSpc>
                <a:spcPct val="100000"/>
              </a:lnSpc>
            </a:pPr>
            <a:r>
              <a:rPr b="1" lang="fr-FR" sz="2100" spc="-1" strike="noStrike">
                <a:solidFill>
                  <a:srgbClr val="000000"/>
                </a:solidFill>
                <a:latin typeface="Arial"/>
                <a:ea typeface="Arial"/>
              </a:rPr>
              <a:t>Depuis la crise du COVID, </a:t>
            </a:r>
            <a:r>
              <a:rPr b="1" lang="fr-FR" sz="2100" spc="-1" strike="noStrike">
                <a:solidFill>
                  <a:srgbClr val="00b050"/>
                </a:solidFill>
                <a:latin typeface="Arial"/>
                <a:ea typeface="Arial"/>
              </a:rPr>
              <a:t>TikTok</a:t>
            </a:r>
            <a:r>
              <a:rPr b="1" lang="fr-FR" sz="2100" spc="-1" strike="noStrike">
                <a:solidFill>
                  <a:srgbClr val="000000"/>
                </a:solidFill>
                <a:latin typeface="Arial"/>
                <a:ea typeface="Arial"/>
              </a:rPr>
              <a:t> est devenue l’application la plus utilisée dans le monde par les jeunes. Ce réseau est particulièrement inquiétant:</a:t>
            </a:r>
            <a:endParaRPr b="0" lang="fr-FR" sz="2100" spc="-1" strike="noStrike">
              <a:solidFill>
                <a:srgbClr val="000000"/>
              </a:solidFill>
              <a:latin typeface="Arial"/>
            </a:endParaRPr>
          </a:p>
          <a:p>
            <a:pPr marL="457200" indent="-361440">
              <a:lnSpc>
                <a:spcPct val="100000"/>
              </a:lnSpc>
              <a:buClr>
                <a:srgbClr val="000000"/>
              </a:buClr>
              <a:buFont typeface="Arial"/>
              <a:buChar char="●"/>
            </a:pPr>
            <a:r>
              <a:rPr b="1" lang="fr-FR" sz="2100" spc="-1" strike="noStrike">
                <a:solidFill>
                  <a:srgbClr val="000000"/>
                </a:solidFill>
                <a:latin typeface="Arial"/>
                <a:ea typeface="Arial"/>
              </a:rPr>
              <a:t>Un </a:t>
            </a:r>
            <a:r>
              <a:rPr b="1" lang="fr-FR" sz="2100" spc="-1" strike="noStrike">
                <a:solidFill>
                  <a:srgbClr val="00b050"/>
                </a:solidFill>
                <a:latin typeface="Arial"/>
                <a:ea typeface="Arial"/>
              </a:rPr>
              <a:t>algorithme </a:t>
            </a:r>
            <a:r>
              <a:rPr b="1" lang="fr-FR" sz="2100" spc="-1" strike="noStrike">
                <a:solidFill>
                  <a:srgbClr val="000000"/>
                </a:solidFill>
                <a:latin typeface="Arial"/>
                <a:ea typeface="Arial"/>
              </a:rPr>
              <a:t>encore plus puissant car il récolte plus d’informations que les autres réseaux</a:t>
            </a:r>
            <a:endParaRPr b="0" lang="fr-FR" sz="2100" spc="-1" strike="noStrike">
              <a:solidFill>
                <a:srgbClr val="000000"/>
              </a:solidFill>
              <a:latin typeface="Arial"/>
            </a:endParaRPr>
          </a:p>
          <a:p>
            <a:pPr marL="457200" indent="-361440">
              <a:lnSpc>
                <a:spcPct val="100000"/>
              </a:lnSpc>
              <a:buClr>
                <a:srgbClr val="000000"/>
              </a:buClr>
              <a:buFont typeface="Arial"/>
              <a:buChar char="●"/>
            </a:pPr>
            <a:r>
              <a:rPr b="1" lang="fr-FR" sz="2100" spc="-1" strike="noStrike">
                <a:solidFill>
                  <a:srgbClr val="000000"/>
                </a:solidFill>
                <a:latin typeface="Arial"/>
                <a:ea typeface="Arial"/>
              </a:rPr>
              <a:t>Un fonctionnement </a:t>
            </a:r>
            <a:r>
              <a:rPr b="1" lang="fr-FR" sz="2100" spc="-1" strike="noStrike">
                <a:solidFill>
                  <a:srgbClr val="00b050"/>
                </a:solidFill>
                <a:latin typeface="Arial"/>
                <a:ea typeface="Arial"/>
              </a:rPr>
              <a:t>addictif </a:t>
            </a:r>
            <a:r>
              <a:rPr b="1" lang="fr-FR" sz="2100" spc="-1" strike="noStrike">
                <a:solidFill>
                  <a:srgbClr val="000000"/>
                </a:solidFill>
                <a:latin typeface="Arial"/>
                <a:ea typeface="Arial"/>
              </a:rPr>
              <a:t>avec un </a:t>
            </a:r>
            <a:r>
              <a:rPr b="1" lang="fr-FR" sz="2100" spc="-1" strike="noStrike">
                <a:solidFill>
                  <a:srgbClr val="00b050"/>
                </a:solidFill>
                <a:latin typeface="Arial"/>
                <a:ea typeface="Arial"/>
              </a:rPr>
              <a:t>engagement </a:t>
            </a:r>
            <a:r>
              <a:rPr b="1" lang="fr-FR" sz="2100" spc="-1" strike="noStrike">
                <a:solidFill>
                  <a:srgbClr val="000000"/>
                </a:solidFill>
                <a:latin typeface="Arial"/>
                <a:ea typeface="Arial"/>
              </a:rPr>
              <a:t>bien plus fort</a:t>
            </a:r>
            <a:endParaRPr b="0" lang="fr-FR" sz="2100" spc="-1" strike="noStrike">
              <a:solidFill>
                <a:srgbClr val="000000"/>
              </a:solidFill>
              <a:latin typeface="Arial"/>
            </a:endParaRPr>
          </a:p>
          <a:p>
            <a:pPr marL="457200" indent="-361440">
              <a:lnSpc>
                <a:spcPct val="100000"/>
              </a:lnSpc>
              <a:buClr>
                <a:srgbClr val="000000"/>
              </a:buClr>
              <a:buFont typeface="Arial"/>
              <a:buChar char="●"/>
            </a:pPr>
            <a:r>
              <a:rPr b="1" lang="fr-FR" sz="2100" spc="-1" strike="noStrike">
                <a:solidFill>
                  <a:srgbClr val="000000"/>
                </a:solidFill>
                <a:latin typeface="Arial"/>
                <a:ea typeface="Arial"/>
              </a:rPr>
              <a:t>Un </a:t>
            </a:r>
            <a:r>
              <a:rPr b="1" lang="fr-FR" sz="2100" spc="-1" strike="noStrike">
                <a:solidFill>
                  <a:srgbClr val="00b050"/>
                </a:solidFill>
                <a:latin typeface="Arial"/>
                <a:ea typeface="Arial"/>
              </a:rPr>
              <a:t>enfermement </a:t>
            </a:r>
            <a:r>
              <a:rPr b="1" lang="fr-FR" sz="2100" spc="-1" strike="noStrike">
                <a:solidFill>
                  <a:srgbClr val="000000"/>
                </a:solidFill>
                <a:latin typeface="Arial"/>
                <a:ea typeface="Arial"/>
              </a:rPr>
              <a:t>encore plus fort dans des bulles dépressives, de désinformation ou complotistes.</a:t>
            </a:r>
            <a:endParaRPr b="0" lang="fr-FR" sz="2100" spc="-1" strike="noStrike">
              <a:solidFill>
                <a:srgbClr val="000000"/>
              </a:solidFill>
              <a:latin typeface="Arial"/>
            </a:endParaRPr>
          </a:p>
          <a:p>
            <a:pPr marL="457200" indent="-361440">
              <a:lnSpc>
                <a:spcPct val="100000"/>
              </a:lnSpc>
              <a:buClr>
                <a:srgbClr val="000000"/>
              </a:buClr>
              <a:buFont typeface="Arial"/>
              <a:buChar char="●"/>
            </a:pPr>
            <a:r>
              <a:rPr b="1" lang="fr-FR" sz="2100" spc="-1" strike="noStrike">
                <a:solidFill>
                  <a:srgbClr val="000000"/>
                </a:solidFill>
                <a:latin typeface="Arial"/>
                <a:ea typeface="Arial"/>
              </a:rPr>
              <a:t>Un intérêt inquiétant du régime chinois pour nos </a:t>
            </a:r>
            <a:r>
              <a:rPr b="1" lang="fr-FR" sz="2100" spc="-1" strike="noStrike">
                <a:solidFill>
                  <a:srgbClr val="00b050"/>
                </a:solidFill>
                <a:latin typeface="Arial"/>
                <a:ea typeface="Arial"/>
              </a:rPr>
              <a:t>données</a:t>
            </a:r>
            <a:endParaRPr b="0" lang="fr-FR" sz="2100" spc="-1" strike="noStrike">
              <a:solidFill>
                <a:srgbClr val="000000"/>
              </a:solidFill>
              <a:latin typeface="Arial"/>
            </a:endParaRPr>
          </a:p>
          <a:p>
            <a:pPr marL="457200" indent="-361440">
              <a:lnSpc>
                <a:spcPct val="100000"/>
              </a:lnSpc>
              <a:buClr>
                <a:srgbClr val="000000"/>
              </a:buClr>
              <a:buFont typeface="Arial"/>
              <a:buChar char="●"/>
            </a:pPr>
            <a:r>
              <a:rPr b="1" lang="fr-FR" sz="2100" spc="-1" strike="noStrike">
                <a:solidFill>
                  <a:srgbClr val="000000"/>
                </a:solidFill>
                <a:latin typeface="Arial"/>
                <a:ea typeface="Arial"/>
              </a:rPr>
              <a:t>Un outils de </a:t>
            </a:r>
            <a:r>
              <a:rPr b="1" lang="fr-FR" sz="2100" spc="-1" strike="noStrike">
                <a:solidFill>
                  <a:srgbClr val="00b050"/>
                </a:solidFill>
                <a:latin typeface="Arial"/>
                <a:ea typeface="Arial"/>
              </a:rPr>
              <a:t>propagande </a:t>
            </a:r>
            <a:r>
              <a:rPr b="1" lang="fr-FR" sz="2100" spc="-1" strike="noStrike">
                <a:solidFill>
                  <a:srgbClr val="000000"/>
                </a:solidFill>
                <a:latin typeface="Arial"/>
                <a:ea typeface="Arial"/>
              </a:rPr>
              <a:t>très puissant (Covid, Taiwan, Ouïghours…)</a:t>
            </a:r>
            <a:endParaRPr b="0" lang="fr-FR" sz="2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100" spc="-1" strike="noStrike">
              <a:solidFill>
                <a:srgbClr val="000000"/>
              </a:solidFill>
              <a:latin typeface="Arial"/>
            </a:endParaRPr>
          </a:p>
          <a:p>
            <a:pPr indent="-68400">
              <a:lnSpc>
                <a:spcPct val="100000"/>
              </a:lnSpc>
              <a:buClr>
                <a:srgbClr val="ff0000"/>
              </a:buClr>
              <a:buFont typeface="Noto Sans Symbols"/>
              <a:buChar char=""/>
            </a:pPr>
            <a:r>
              <a:rPr b="1" lang="fr-FR" sz="2400" spc="-1" strike="noStrike" u="sng">
                <a:solidFill>
                  <a:srgbClr val="ff0000"/>
                </a:solidFill>
                <a:uFillTx/>
                <a:latin typeface="Calibri"/>
                <a:ea typeface="Calibri"/>
              </a:rPr>
              <a:t>II. L'information par les médias traditionnels et les journalistes : critiquer et choisir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indent="-68400">
              <a:lnSpc>
                <a:spcPct val="100000"/>
              </a:lnSpc>
              <a:buClr>
                <a:srgbClr val="ff0000"/>
              </a:buClr>
              <a:buFont typeface="Noto Sans Symbols"/>
              <a:buChar char=""/>
            </a:pPr>
            <a:r>
              <a:rPr b="1" lang="fr-FR" sz="2400" spc="-1" strike="noStrike">
                <a:solidFill>
                  <a:srgbClr val="ff0000"/>
                </a:solidFill>
                <a:latin typeface="Calibri"/>
                <a:ea typeface="Calibri"/>
              </a:rPr>
              <a:t>1. Des règles de déontologie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indent="-68400">
              <a:lnSpc>
                <a:spcPct val="100000"/>
              </a:lnSpc>
              <a:buClr>
                <a:srgbClr val="00b050"/>
              </a:buClr>
              <a:buFont typeface="Noto Sans Symbols"/>
              <a:buChar char=""/>
            </a:pPr>
            <a:r>
              <a:rPr b="1" lang="fr-FR" sz="2400" spc="-1" strike="noStrike">
                <a:solidFill>
                  <a:srgbClr val="00b050"/>
                </a:solidFill>
                <a:latin typeface="Calibri"/>
                <a:ea typeface="Calibri"/>
              </a:rPr>
              <a:t>Charte de munich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685800" y="2130480"/>
            <a:ext cx="7771680" cy="1469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6" name="CustomShape 2"/>
          <p:cNvSpPr/>
          <p:nvPr/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indent="-91080">
              <a:lnSpc>
                <a:spcPct val="100000"/>
              </a:lnSpc>
              <a:buClr>
                <a:srgbClr val="ff0000"/>
              </a:buClr>
              <a:buFont typeface="Noto Sans Symbols"/>
              <a:buChar char=""/>
            </a:pPr>
            <a:r>
              <a:rPr b="1" lang="fr-FR" sz="3200" spc="-1" strike="noStrike" u="sng">
                <a:solidFill>
                  <a:srgbClr val="ff0000"/>
                </a:solidFill>
                <a:uFillTx/>
                <a:latin typeface="Calibri"/>
                <a:ea typeface="Calibri"/>
              </a:rPr>
              <a:t>II. L'information par les médias traditionnels et les journalistes : critiquer et choisir</a:t>
            </a:r>
            <a:endParaRPr b="0" lang="fr-FR" sz="3200" spc="-1" strike="noStrike">
              <a:latin typeface="Arial"/>
            </a:endParaRPr>
          </a:p>
          <a:p>
            <a:pPr indent="-91080">
              <a:lnSpc>
                <a:spcPct val="100000"/>
              </a:lnSpc>
              <a:buClr>
                <a:srgbClr val="ff0000"/>
              </a:buClr>
              <a:buFont typeface="Noto Sans Symbols"/>
              <a:buChar char=""/>
            </a:pPr>
            <a:r>
              <a:rPr b="1" lang="fr-FR" sz="3200" spc="-1" strike="noStrike">
                <a:solidFill>
                  <a:srgbClr val="ff0000"/>
                </a:solidFill>
                <a:latin typeface="Calibri"/>
                <a:ea typeface="Calibri"/>
              </a:rPr>
              <a:t>1. Des règle de déontologie</a:t>
            </a:r>
            <a:endParaRPr b="0" lang="fr-FR" sz="3200" spc="-1" strike="noStrike">
              <a:latin typeface="Arial"/>
            </a:endParaRPr>
          </a:p>
          <a:p>
            <a:pPr indent="-91080">
              <a:lnSpc>
                <a:spcPct val="100000"/>
              </a:lnSpc>
              <a:buClr>
                <a:srgbClr val="00b050"/>
              </a:buClr>
              <a:buFont typeface="Noto Sans Symbols"/>
              <a:buChar char=""/>
            </a:pPr>
            <a:r>
              <a:rPr b="1" lang="fr-FR" sz="3200" spc="-1" strike="noStrike">
                <a:solidFill>
                  <a:srgbClr val="00b050"/>
                </a:solidFill>
                <a:latin typeface="Calibri"/>
                <a:ea typeface="Calibri"/>
              </a:rPr>
              <a:t>Charte de munich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600" spc="-1" strike="noStrike">
                <a:solidFill>
                  <a:srgbClr val="1f497d"/>
                </a:solidFill>
                <a:latin typeface="Calibri"/>
                <a:ea typeface="Calibri"/>
              </a:rPr>
              <a:t>1. Surligner tous les articles visant à garantir la vérité des informations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600" spc="-1" strike="noStrike">
                <a:solidFill>
                  <a:srgbClr val="1f497d"/>
                </a:solidFill>
                <a:latin typeface="Calibri"/>
                <a:ea typeface="Calibri"/>
              </a:rPr>
              <a:t>2. Entourer tous les articles visant à protéger les journalistes des pressions, des influences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600" spc="-1" strike="noStrike">
                <a:solidFill>
                  <a:srgbClr val="1f497d"/>
                </a:solidFill>
                <a:latin typeface="Calibri"/>
                <a:ea typeface="Calibri"/>
              </a:rPr>
              <a:t>3. Imaginer une situation où le journaliste ne respecte pas ses devoir de l’article 4, 5 ou 7.</a:t>
            </a:r>
            <a:endParaRPr b="0" lang="fr-FR" sz="1600" spc="-1" strike="noStrike"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685800" y="2130480"/>
            <a:ext cx="7771680" cy="1469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9" name="Google Shape;93;gb72182c438_0_0" descr=""/>
          <p:cNvPicPr/>
          <p:nvPr/>
        </p:nvPicPr>
        <p:blipFill>
          <a:blip r:embed="rId1"/>
          <a:stretch/>
        </p:blipFill>
        <p:spPr>
          <a:xfrm>
            <a:off x="519120" y="838080"/>
            <a:ext cx="8105400" cy="51811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292680" y="760680"/>
            <a:ext cx="8228880" cy="3976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Arial"/>
              </a:rPr>
              <a:t>La charte de Munich a été adoptée en </a:t>
            </a:r>
            <a:r>
              <a:rPr b="1" lang="fr-FR" sz="2400" spc="-1" strike="noStrike">
                <a:solidFill>
                  <a:srgbClr val="00b050"/>
                </a:solidFill>
                <a:latin typeface="Arial"/>
                <a:ea typeface="Arial"/>
              </a:rPr>
              <a:t>1971</a:t>
            </a: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Arial"/>
              </a:rPr>
              <a:t>. C’est un </a:t>
            </a:r>
            <a:r>
              <a:rPr b="1" lang="fr-FR" sz="2400" spc="-1" strike="noStrike">
                <a:solidFill>
                  <a:srgbClr val="00b050"/>
                </a:solidFill>
                <a:latin typeface="Arial"/>
                <a:ea typeface="Arial"/>
              </a:rPr>
              <a:t>code de déontologie</a:t>
            </a: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Arial"/>
              </a:rPr>
              <a:t> qui fixe les droits et les devoirs fondamentaux des journalistes.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Arial"/>
              </a:rPr>
              <a:t>Ainsi, la </a:t>
            </a:r>
            <a:r>
              <a:rPr b="1" lang="fr-FR" sz="2400" spc="-1" strike="noStrike">
                <a:solidFill>
                  <a:srgbClr val="00b050"/>
                </a:solidFill>
                <a:latin typeface="Arial"/>
                <a:ea typeface="Arial"/>
              </a:rPr>
              <a:t>vérité</a:t>
            </a: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Arial"/>
              </a:rPr>
              <a:t> et </a:t>
            </a:r>
            <a:r>
              <a:rPr b="1" lang="fr-FR" sz="2400" spc="-1" strike="noStrike">
                <a:solidFill>
                  <a:srgbClr val="00b050"/>
                </a:solidFill>
                <a:latin typeface="Arial"/>
                <a:ea typeface="Arial"/>
              </a:rPr>
              <a:t>l’indépendance</a:t>
            </a:r>
            <a:r>
              <a:rPr b="1" lang="fr-FR" sz="2400" spc="-1" strike="noStrike">
                <a:solidFill>
                  <a:srgbClr val="000000"/>
                </a:solidFill>
                <a:latin typeface="Arial"/>
                <a:ea typeface="Arial"/>
              </a:rPr>
              <a:t> sont les deux principes qui y sont le plus défendus. Les journalistes s’y engagent et sont avant tout responsables devant le public.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indent="-79560">
              <a:lnSpc>
                <a:spcPct val="100000"/>
              </a:lnSpc>
              <a:buClr>
                <a:srgbClr val="ff0000"/>
              </a:buClr>
              <a:buFont typeface="Noto Sans Symbols"/>
              <a:buChar char=""/>
            </a:pPr>
            <a:r>
              <a:rPr b="1" lang="fr-FR" sz="2800" spc="-1" strike="noStrike">
                <a:solidFill>
                  <a:srgbClr val="ff0000"/>
                </a:solidFill>
                <a:latin typeface="Calibri"/>
                <a:ea typeface="Calibri"/>
              </a:rPr>
              <a:t>2. Des journalistes sous pression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indent="-79560">
              <a:lnSpc>
                <a:spcPct val="100000"/>
              </a:lnSpc>
              <a:buClr>
                <a:srgbClr val="000000"/>
              </a:buClr>
              <a:buFont typeface="Noto Sans Symbols"/>
              <a:buChar char=""/>
            </a:pPr>
            <a:r>
              <a:rPr b="1" lang="fr-FR" sz="2800" spc="-1" strike="noStrike" u="sng">
                <a:solidFill>
                  <a:srgbClr val="000000"/>
                </a:solidFill>
                <a:uFillTx/>
                <a:latin typeface="Calibri"/>
                <a:ea typeface="Calibri"/>
              </a:rPr>
              <a:t>Pression complotiste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indent="-79560">
              <a:lnSpc>
                <a:spcPct val="100000"/>
              </a:lnSpc>
              <a:buClr>
                <a:srgbClr val="00b050"/>
              </a:buClr>
              <a:buFont typeface="Noto Sans Symbols"/>
              <a:buChar char=""/>
            </a:pPr>
            <a:r>
              <a:rPr b="1" lang="fr-FR" sz="2800" spc="-1" strike="noStrike">
                <a:solidFill>
                  <a:srgbClr val="00b050"/>
                </a:solidFill>
                <a:latin typeface="Calibri"/>
                <a:ea typeface="Calibri"/>
              </a:rPr>
              <a:t>Vidéo Charlie première ligne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685800" y="2130480"/>
            <a:ext cx="7771680" cy="1469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CustomShape 2"/>
          <p:cNvSpPr/>
          <p:nvPr/>
        </p:nvSpPr>
        <p:spPr>
          <a:xfrm>
            <a:off x="457200" y="500040"/>
            <a:ext cx="8228880" cy="6071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indent="-91080">
              <a:lnSpc>
                <a:spcPct val="100000"/>
              </a:lnSpc>
              <a:buClr>
                <a:srgbClr val="000000"/>
              </a:buClr>
              <a:buFont typeface="Noto Sans Symbols"/>
              <a:buChar char=""/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Les journalistes sont souvent accusés d’être partisans de supposés complots car ils disposent du </a:t>
            </a:r>
            <a:r>
              <a:rPr b="1" lang="fr-FR" sz="3200" spc="-1" strike="noStrike">
                <a:solidFill>
                  <a:srgbClr val="00b050"/>
                </a:solidFill>
                <a:latin typeface="Calibri"/>
                <a:ea typeface="Calibri"/>
              </a:rPr>
              <a:t>pouvoir médiatique</a:t>
            </a: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. Pourtant, lors de ces attentats, les victimes étaient bien des journalistes. 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  <a:p>
            <a:pPr indent="-91080">
              <a:lnSpc>
                <a:spcPct val="100000"/>
              </a:lnSpc>
              <a:buClr>
                <a:srgbClr val="000000"/>
              </a:buClr>
              <a:buFont typeface="Noto Sans Symbols"/>
              <a:buChar char=""/>
            </a:pPr>
            <a:r>
              <a:rPr b="1" lang="fr-FR" sz="3200" spc="-1" strike="noStrike" u="sng">
                <a:solidFill>
                  <a:srgbClr val="000000"/>
                </a:solidFill>
                <a:uFillTx/>
                <a:latin typeface="Calibri"/>
                <a:ea typeface="Calibri"/>
              </a:rPr>
              <a:t>Pressions économiques</a:t>
            </a:r>
            <a:endParaRPr b="0" lang="fr-FR" sz="3200" spc="-1" strike="noStrike">
              <a:latin typeface="Arial"/>
            </a:endParaRPr>
          </a:p>
          <a:p>
            <a:pPr indent="-91080">
              <a:lnSpc>
                <a:spcPct val="100000"/>
              </a:lnSpc>
              <a:buClr>
                <a:srgbClr val="00b050"/>
              </a:buClr>
              <a:buFont typeface="Noto Sans Symbols"/>
              <a:buChar char=""/>
            </a:pPr>
            <a:r>
              <a:rPr b="1" lang="fr-FR" sz="3200" spc="-1" strike="noStrike">
                <a:solidFill>
                  <a:srgbClr val="00b050"/>
                </a:solidFill>
                <a:latin typeface="Calibri"/>
                <a:ea typeface="Calibri"/>
              </a:rPr>
              <a:t>Vidéo pigiste</a:t>
            </a:r>
            <a:endParaRPr b="0" lang="fr-FR" sz="3200" spc="-1" strike="noStrike">
              <a:latin typeface="Arial"/>
            </a:endParaRPr>
          </a:p>
          <a:p>
            <a:pPr indent="-91080">
              <a:lnSpc>
                <a:spcPct val="100000"/>
              </a:lnSpc>
              <a:buClr>
                <a:srgbClr val="00b050"/>
              </a:buClr>
              <a:buFont typeface="Noto Sans Symbols"/>
              <a:buChar char=""/>
            </a:pPr>
            <a:r>
              <a:rPr b="1" lang="fr-FR" sz="3200" spc="-1" strike="noStrike">
                <a:solidFill>
                  <a:srgbClr val="00b050"/>
                </a:solidFill>
                <a:latin typeface="Calibri"/>
                <a:ea typeface="Calibri"/>
              </a:rPr>
              <a:t>Carte mentale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685800" y="2130480"/>
            <a:ext cx="7771680" cy="1469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5" name="Google Shape;111;g220c01414e0_0_5" descr=""/>
          <p:cNvPicPr/>
          <p:nvPr/>
        </p:nvPicPr>
        <p:blipFill>
          <a:blip r:embed="rId1"/>
          <a:stretch/>
        </p:blipFill>
        <p:spPr>
          <a:xfrm>
            <a:off x="152280" y="152280"/>
            <a:ext cx="8762760" cy="65811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Application>LibreOffice/6.0.7.3$Windows_X86_64 LibreOffice_project/dc89aa7a9eabfd848af146d5086077aeed2ae4a5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fr-FR</dc:language>
  <cp:lastModifiedBy/>
  <dcterms:modified xsi:type="dcterms:W3CDTF">2024-03-06T08:40:06Z</dcterms:modified>
  <cp:revision>1</cp:revision>
  <dc:subject/>
  <dc:title/>
</cp:coreProperties>
</file>